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6"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26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986E820-15D2-4EFD-AAE2-0D7C5A59D75A}" type="datetimeFigureOut">
              <a:rPr lang="en-US" smtClean="0"/>
              <a:t>24/08/2023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293178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86E820-15D2-4EFD-AAE2-0D7C5A59D75A}" type="datetimeFigureOut">
              <a:rPr lang="en-US" smtClean="0"/>
              <a:t>24/08/2023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227082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86E820-15D2-4EFD-AAE2-0D7C5A59D75A}" type="datetimeFigureOut">
              <a:rPr lang="en-US" smtClean="0"/>
              <a:t>24/08/2023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65456-BD5C-497C-AA16-722CBDEE8617}"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69433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86E820-15D2-4EFD-AAE2-0D7C5A59D75A}" type="datetimeFigureOut">
              <a:rPr lang="en-US" smtClean="0"/>
              <a:t>24/08/2023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210929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86E820-15D2-4EFD-AAE2-0D7C5A59D75A}" type="datetimeFigureOut">
              <a:rPr lang="en-US" smtClean="0"/>
              <a:t>24/08/2023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65456-BD5C-497C-AA16-722CBDEE861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57816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86E820-15D2-4EFD-AAE2-0D7C5A59D75A}" type="datetimeFigureOut">
              <a:rPr lang="en-US" smtClean="0"/>
              <a:t>24/08/2023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12011077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86E820-15D2-4EFD-AAE2-0D7C5A59D75A}" type="datetimeFigureOut">
              <a:rPr lang="en-US" smtClean="0"/>
              <a:t>24/08/2023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482904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86E820-15D2-4EFD-AAE2-0D7C5A59D75A}" type="datetimeFigureOut">
              <a:rPr lang="en-US" smtClean="0"/>
              <a:t>24/08/2023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2351292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86E820-15D2-4EFD-AAE2-0D7C5A59D75A}" type="datetimeFigureOut">
              <a:rPr lang="en-US" smtClean="0"/>
              <a:t>24/08/2023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1771195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86E820-15D2-4EFD-AAE2-0D7C5A59D75A}" type="datetimeFigureOut">
              <a:rPr lang="en-US" smtClean="0"/>
              <a:t>24/08/2023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1058046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986E820-15D2-4EFD-AAE2-0D7C5A59D75A}" type="datetimeFigureOut">
              <a:rPr lang="en-US" smtClean="0"/>
              <a:t>24/08/2023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1434808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986E820-15D2-4EFD-AAE2-0D7C5A59D75A}" type="datetimeFigureOut">
              <a:rPr lang="en-US" smtClean="0"/>
              <a:t>24/08/2023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2831763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986E820-15D2-4EFD-AAE2-0D7C5A59D75A}" type="datetimeFigureOut">
              <a:rPr lang="en-US" smtClean="0"/>
              <a:t>24/08/2023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1369510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6E820-15D2-4EFD-AAE2-0D7C5A59D75A}" type="datetimeFigureOut">
              <a:rPr lang="en-US" smtClean="0"/>
              <a:t>24/08/2023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916585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86E820-15D2-4EFD-AAE2-0D7C5A59D75A}" type="datetimeFigureOut">
              <a:rPr lang="en-US" smtClean="0"/>
              <a:t>24/08/2023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1257544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86E820-15D2-4EFD-AAE2-0D7C5A59D75A}" type="datetimeFigureOut">
              <a:rPr lang="en-US" smtClean="0"/>
              <a:t>24/08/2023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65456-BD5C-497C-AA16-722CBDEE8617}" type="slidenum">
              <a:rPr lang="en-US" smtClean="0"/>
              <a:t>‹#›</a:t>
            </a:fld>
            <a:endParaRPr lang="en-US"/>
          </a:p>
        </p:txBody>
      </p:sp>
    </p:spTree>
    <p:extLst>
      <p:ext uri="{BB962C8B-B14F-4D97-AF65-F5344CB8AC3E}">
        <p14:creationId xmlns:p14="http://schemas.microsoft.com/office/powerpoint/2010/main" val="1879717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986E820-15D2-4EFD-AAE2-0D7C5A59D75A}" type="datetimeFigureOut">
              <a:rPr lang="en-US" smtClean="0"/>
              <a:t>24/08/2023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7665456-BD5C-497C-AA16-722CBDEE8617}" type="slidenum">
              <a:rPr lang="en-US" smtClean="0"/>
              <a:t>‹#›</a:t>
            </a:fld>
            <a:endParaRPr lang="en-US"/>
          </a:p>
        </p:txBody>
      </p:sp>
    </p:spTree>
    <p:extLst>
      <p:ext uri="{BB962C8B-B14F-4D97-AF65-F5344CB8AC3E}">
        <p14:creationId xmlns:p14="http://schemas.microsoft.com/office/powerpoint/2010/main" val="3994446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0444" y="1518413"/>
            <a:ext cx="7759482" cy="3458939"/>
          </a:xfrm>
        </p:spPr>
        <p:txBody>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2000" i="1" dirty="0" smtClean="0">
                <a:solidFill>
                  <a:srgbClr val="FF0000"/>
                </a:solidFill>
              </a:rPr>
              <a:t>Loknete Dr.Balasaheb Vikhe Patil (Padma </a:t>
            </a:r>
            <a:r>
              <a:rPr lang="en-US" sz="2000" i="1" dirty="0" err="1" smtClean="0">
                <a:solidFill>
                  <a:srgbClr val="FF0000"/>
                </a:solidFill>
              </a:rPr>
              <a:t>bhushan</a:t>
            </a:r>
            <a:r>
              <a:rPr lang="en-US" sz="2000" i="1" dirty="0" smtClean="0">
                <a:solidFill>
                  <a:srgbClr val="FF0000"/>
                </a:solidFill>
              </a:rPr>
              <a:t> Awardee)</a:t>
            </a:r>
            <a:br>
              <a:rPr lang="en-US" sz="2000" i="1" dirty="0" smtClean="0">
                <a:solidFill>
                  <a:srgbClr val="FF0000"/>
                </a:solidFill>
              </a:rPr>
            </a:br>
            <a:r>
              <a:rPr lang="en-US" sz="2000" i="1" dirty="0" smtClean="0">
                <a:solidFill>
                  <a:srgbClr val="FF0000"/>
                </a:solidFill>
              </a:rPr>
              <a:t>Pravara Rural Education Society’s</a:t>
            </a:r>
            <a:br>
              <a:rPr lang="en-US" sz="2000" i="1" dirty="0" smtClean="0">
                <a:solidFill>
                  <a:srgbClr val="FF0000"/>
                </a:solidFill>
              </a:rPr>
            </a:br>
            <a:r>
              <a:rPr lang="en-US" sz="2000" i="1" dirty="0" smtClean="0">
                <a:solidFill>
                  <a:schemeClr val="accent2">
                    <a:lumMod val="75000"/>
                  </a:schemeClr>
                </a:solidFill>
              </a:rPr>
              <a:t>Arts, Commerce and Science </a:t>
            </a:r>
            <a:r>
              <a:rPr lang="en-US" sz="2000" i="1" dirty="0" smtClean="0">
                <a:solidFill>
                  <a:schemeClr val="accent2">
                    <a:lumMod val="75000"/>
                  </a:schemeClr>
                </a:solidFill>
              </a:rPr>
              <a:t>College, </a:t>
            </a:r>
            <a:r>
              <a:rPr lang="en-US" sz="2000" i="1" dirty="0" err="1" smtClean="0">
                <a:solidFill>
                  <a:schemeClr val="accent2">
                    <a:lumMod val="75000"/>
                  </a:schemeClr>
                </a:solidFill>
              </a:rPr>
              <a:t>Alkuti</a:t>
            </a:r>
            <a:r>
              <a:rPr lang="en-US" sz="2000" i="1" dirty="0" smtClean="0">
                <a:solidFill>
                  <a:schemeClr val="accent2">
                    <a:lumMod val="75000"/>
                  </a:schemeClr>
                </a:solidFill>
              </a:rPr>
              <a:t/>
            </a:r>
            <a:br>
              <a:rPr lang="en-US" sz="2000" i="1" dirty="0" smtClean="0">
                <a:solidFill>
                  <a:schemeClr val="accent2">
                    <a:lumMod val="75000"/>
                  </a:schemeClr>
                </a:solidFill>
              </a:rPr>
            </a:br>
            <a:r>
              <a:rPr lang="en-US" sz="2000" i="1" dirty="0" smtClean="0">
                <a:solidFill>
                  <a:srgbClr val="7030A0"/>
                </a:solidFill>
              </a:rPr>
              <a:t>Tal-</a:t>
            </a:r>
            <a:r>
              <a:rPr lang="en-US" sz="2000" i="1" dirty="0" err="1" smtClean="0">
                <a:solidFill>
                  <a:srgbClr val="7030A0"/>
                </a:solidFill>
              </a:rPr>
              <a:t>Parner</a:t>
            </a:r>
            <a:r>
              <a:rPr lang="en-US" sz="2000" i="1" dirty="0" smtClean="0">
                <a:solidFill>
                  <a:srgbClr val="7030A0"/>
                </a:solidFill>
              </a:rPr>
              <a:t> </a:t>
            </a:r>
            <a:r>
              <a:rPr lang="en-US" sz="2000" i="1" dirty="0" err="1" smtClean="0">
                <a:solidFill>
                  <a:srgbClr val="7030A0"/>
                </a:solidFill>
              </a:rPr>
              <a:t>Dist</a:t>
            </a:r>
            <a:r>
              <a:rPr lang="en-US" sz="2000" i="1" dirty="0" smtClean="0">
                <a:solidFill>
                  <a:srgbClr val="7030A0"/>
                </a:solidFill>
              </a:rPr>
              <a:t>- </a:t>
            </a:r>
            <a:r>
              <a:rPr lang="en-US" sz="2000" i="1" dirty="0" err="1" smtClean="0">
                <a:solidFill>
                  <a:srgbClr val="7030A0"/>
                </a:solidFill>
              </a:rPr>
              <a:t>Ahmednagar</a:t>
            </a:r>
            <a:r>
              <a:rPr lang="en-US" sz="2000" i="1" dirty="0" smtClean="0">
                <a:solidFill>
                  <a:srgbClr val="7030A0"/>
                </a:solidFill>
              </a:rPr>
              <a:t/>
            </a:r>
            <a:br>
              <a:rPr lang="en-US" sz="2000" i="1" dirty="0" smtClean="0">
                <a:solidFill>
                  <a:srgbClr val="7030A0"/>
                </a:solidFill>
              </a:rPr>
            </a:br>
            <a:r>
              <a:rPr lang="en-US" sz="2000" i="1" dirty="0" smtClean="0">
                <a:solidFill>
                  <a:srgbClr val="002060"/>
                </a:solidFill>
              </a:rPr>
              <a:t>Department of English</a:t>
            </a:r>
            <a:r>
              <a:rPr lang="en-US" sz="2000" i="1" dirty="0" smtClean="0">
                <a:solidFill>
                  <a:srgbClr val="7030A0"/>
                </a:solidFill>
              </a:rPr>
              <a:t/>
            </a:r>
            <a:br>
              <a:rPr lang="en-US" sz="2000" i="1" dirty="0" smtClean="0">
                <a:solidFill>
                  <a:srgbClr val="7030A0"/>
                </a:solidFill>
              </a:rPr>
            </a:br>
            <a:r>
              <a:rPr lang="en-US" sz="2000" i="1" dirty="0" smtClean="0">
                <a:solidFill>
                  <a:srgbClr val="7030A0"/>
                </a:solidFill>
              </a:rPr>
              <a:t>Class-SYBA Special-II</a:t>
            </a:r>
            <a:br>
              <a:rPr lang="en-US" sz="2000" i="1" dirty="0" smtClean="0">
                <a:solidFill>
                  <a:srgbClr val="7030A0"/>
                </a:solidFill>
              </a:rPr>
            </a:br>
            <a:r>
              <a:rPr lang="en-US" sz="2000" i="1" dirty="0" smtClean="0">
                <a:solidFill>
                  <a:srgbClr val="00B050"/>
                </a:solidFill>
              </a:rPr>
              <a:t>Understanding Poetry</a:t>
            </a:r>
            <a:br>
              <a:rPr lang="en-US" sz="2000" i="1" dirty="0" smtClean="0">
                <a:solidFill>
                  <a:srgbClr val="00B050"/>
                </a:solidFill>
              </a:rPr>
            </a:br>
            <a:r>
              <a:rPr lang="en-US" sz="2000" i="1" dirty="0" smtClean="0">
                <a:solidFill>
                  <a:schemeClr val="accent5">
                    <a:lumMod val="75000"/>
                  </a:schemeClr>
                </a:solidFill>
              </a:rPr>
              <a:t>Name of Subject Teacher</a:t>
            </a:r>
            <a:br>
              <a:rPr lang="en-US" sz="2000" i="1" dirty="0" smtClean="0">
                <a:solidFill>
                  <a:schemeClr val="accent5">
                    <a:lumMod val="75000"/>
                  </a:schemeClr>
                </a:solidFill>
              </a:rPr>
            </a:br>
            <a:r>
              <a:rPr lang="en-US" sz="2000" i="1" dirty="0" smtClean="0">
                <a:solidFill>
                  <a:srgbClr val="7030A0"/>
                </a:solidFill>
              </a:rPr>
              <a:t>Sharmishtha Balkrishna Borude</a:t>
            </a:r>
            <a:endParaRPr lang="en-US" i="1" dirty="0">
              <a:solidFill>
                <a:srgbClr val="7030A0"/>
              </a:solidFill>
            </a:endParaRPr>
          </a:p>
        </p:txBody>
      </p:sp>
    </p:spTree>
    <p:extLst>
      <p:ext uri="{BB962C8B-B14F-4D97-AF65-F5344CB8AC3E}">
        <p14:creationId xmlns:p14="http://schemas.microsoft.com/office/powerpoint/2010/main" val="3667454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9955" y="2659873"/>
            <a:ext cx="5165889" cy="2123658"/>
          </a:xfrm>
          <a:prstGeom prst="rect">
            <a:avLst/>
          </a:prstGeom>
        </p:spPr>
        <p:txBody>
          <a:bodyPr wrap="square">
            <a:spAutoFit/>
          </a:bodyPr>
          <a:lstStyle/>
          <a:p>
            <a:pPr fontAlgn="base"/>
            <a:r>
              <a:rPr lang="en-US" sz="4400" b="1" i="0" dirty="0" smtClean="0">
                <a:solidFill>
                  <a:srgbClr val="CD383F"/>
                </a:solidFill>
                <a:effectLst/>
                <a:latin typeface="-apple-system"/>
              </a:rPr>
              <a:t>1.The Nightingale</a:t>
            </a:r>
          </a:p>
          <a:p>
            <a:pPr fontAlgn="base"/>
            <a:endParaRPr lang="en-US" sz="4400" b="1" dirty="0" smtClean="0">
              <a:solidFill>
                <a:srgbClr val="CD383F"/>
              </a:solidFill>
              <a:latin typeface="-apple-system"/>
            </a:endParaRPr>
          </a:p>
          <a:p>
            <a:pPr fontAlgn="base"/>
            <a:r>
              <a:rPr lang="en-US" sz="4400" b="1" dirty="0" smtClean="0">
                <a:solidFill>
                  <a:srgbClr val="CD383F"/>
                </a:solidFill>
                <a:latin typeface="-apple-system"/>
              </a:rPr>
              <a:t>  By Philip Sidney</a:t>
            </a:r>
            <a:endParaRPr lang="en-US" sz="4400" b="1" i="0" dirty="0">
              <a:solidFill>
                <a:srgbClr val="CD383F"/>
              </a:solidFill>
              <a:effectLst/>
              <a:latin typeface="-apple-system"/>
            </a:endParaRPr>
          </a:p>
        </p:txBody>
      </p:sp>
    </p:spTree>
    <p:extLst>
      <p:ext uri="{BB962C8B-B14F-4D97-AF65-F5344CB8AC3E}">
        <p14:creationId xmlns:p14="http://schemas.microsoft.com/office/powerpoint/2010/main" val="2198937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Speaker-</a:t>
            </a:r>
            <a:endParaRPr lang="en-US" dirty="0"/>
          </a:p>
        </p:txBody>
      </p:sp>
      <p:sp>
        <p:nvSpPr>
          <p:cNvPr id="3" name="Content Placeholder 2"/>
          <p:cNvSpPr>
            <a:spLocks noGrp="1"/>
          </p:cNvSpPr>
          <p:nvPr>
            <p:ph idx="1"/>
          </p:nvPr>
        </p:nvSpPr>
        <p:spPr/>
        <p:txBody>
          <a:bodyPr/>
          <a:lstStyle/>
          <a:p>
            <a:pPr marL="0" indent="0">
              <a:buNone/>
            </a:pPr>
            <a:r>
              <a:rPr lang="en-US" dirty="0"/>
              <a:t>The poem is written from the perspective of a first-person speaker. The speaker narrates the story of Philomela/the nightingale in order to create a point of contrast for his own experience. While Philomela has suffered rape, and now cries out in woe as a nightingale, he directly addresses her twice ("O Philomela fair"), telling her that she should take comfort in his story. Although she has been violated, he insists that his pain is worse. While her thorn is “without”—while she is able to express her anguish—his thorn is “within”—he is not. In the second stanza, he specifies the cause of his pain. He craves love on a daily basis, but he is unable to find contentment. To modern readers, his statement that a man’s erotic longing is worse than a woman’s rape will read as callous. And, as his complaint takes the form of a poem set to song, the reader is also left to wonder: is it true that he is unable to express himself?</a:t>
            </a:r>
          </a:p>
        </p:txBody>
      </p:sp>
    </p:spTree>
    <p:extLst>
      <p:ext uri="{BB962C8B-B14F-4D97-AF65-F5344CB8AC3E}">
        <p14:creationId xmlns:p14="http://schemas.microsoft.com/office/powerpoint/2010/main" val="1981296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fontAlgn="base">
              <a:buNone/>
            </a:pPr>
            <a:r>
              <a:rPr lang="en-US" b="1" dirty="0"/>
              <a:t>Philomela /the </a:t>
            </a:r>
            <a:r>
              <a:rPr lang="en-US" b="1" dirty="0" smtClean="0"/>
              <a:t>Nightingale</a:t>
            </a:r>
          </a:p>
          <a:p>
            <a:pPr fontAlgn="base"/>
            <a:endParaRPr lang="en-US" b="1" dirty="0"/>
          </a:p>
          <a:p>
            <a:pPr marL="0" indent="0" fontAlgn="base">
              <a:buNone/>
            </a:pPr>
            <a:r>
              <a:rPr lang="en-US" dirty="0" smtClean="0"/>
              <a:t>The </a:t>
            </a:r>
            <a:r>
              <a:rPr lang="en-US" dirty="0"/>
              <a:t>mythical character Philomela appears in the poem in the form of a nightingale. We receive her perspective only from the speaker’s outside vantage point. From his perspective, she turns her grief over her rape into song. Her main source of anguish is her rape, and the speaker considers her response “womanlike,” diminishing her pain. He argues that her position is improving as she is able to express herself, and as her world is bursting into spring.</a:t>
            </a:r>
          </a:p>
        </p:txBody>
      </p:sp>
    </p:spTree>
    <p:extLst>
      <p:ext uri="{BB962C8B-B14F-4D97-AF65-F5344CB8AC3E}">
        <p14:creationId xmlns:p14="http://schemas.microsoft.com/office/powerpoint/2010/main" val="4239134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fontAlgn="base"/>
            <a:r>
              <a:rPr lang="en-US" b="1" dirty="0"/>
              <a:t>Tereus</a:t>
            </a:r>
          </a:p>
          <a:p>
            <a:pPr marL="0" indent="0" fontAlgn="base">
              <a:buNone/>
            </a:pPr>
            <a:r>
              <a:rPr lang="en-US" dirty="0"/>
              <a:t>Tereus appears as the source of Philomela’s pain. It is stated that he forced himself on Philomela, but the speaker also describes this act of force as “love” that succeeded in breaking her will. To modern readers, it will likely seem immoral and callous to call rape a forceful act of love.</a:t>
            </a:r>
          </a:p>
        </p:txBody>
      </p:sp>
    </p:spTree>
    <p:extLst>
      <p:ext uri="{BB962C8B-B14F-4D97-AF65-F5344CB8AC3E}">
        <p14:creationId xmlns:p14="http://schemas.microsoft.com/office/powerpoint/2010/main" val="2591852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smtClean="0"/>
              <a:t>                                           </a:t>
            </a:r>
          </a:p>
          <a:p>
            <a:pPr marL="0" indent="0">
              <a:buNone/>
            </a:pPr>
            <a:endParaRPr lang="en-US" sz="2400" dirty="0"/>
          </a:p>
          <a:p>
            <a:pPr marL="0" indent="0" algn="ctr">
              <a:buNone/>
            </a:pPr>
            <a:r>
              <a:rPr lang="en-US" sz="4400" dirty="0" smtClean="0">
                <a:solidFill>
                  <a:srgbClr val="7030A0"/>
                </a:solidFill>
              </a:rPr>
              <a:t> </a:t>
            </a:r>
            <a:r>
              <a:rPr lang="en-US" sz="4400" i="1" dirty="0" smtClean="0">
                <a:solidFill>
                  <a:srgbClr val="7030A0"/>
                </a:solidFill>
              </a:rPr>
              <a:t>Thank you….</a:t>
            </a:r>
            <a:endParaRPr lang="en-US" sz="4400" i="1" dirty="0">
              <a:solidFill>
                <a:srgbClr val="7030A0"/>
              </a:solidFill>
            </a:endParaRPr>
          </a:p>
        </p:txBody>
      </p:sp>
    </p:spTree>
    <p:extLst>
      <p:ext uri="{BB962C8B-B14F-4D97-AF65-F5344CB8AC3E}">
        <p14:creationId xmlns:p14="http://schemas.microsoft.com/office/powerpoint/2010/main" val="36185515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TotalTime>
  <Words>356</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-apple-system</vt:lpstr>
      <vt:lpstr>Arial</vt:lpstr>
      <vt:lpstr>Trebuchet MS</vt:lpstr>
      <vt:lpstr>Wingdings 3</vt:lpstr>
      <vt:lpstr>Facet</vt:lpstr>
      <vt:lpstr>            Loknete Dr.Balasaheb Vikhe Patil (Padma bhushan Awardee) Pravara Rural Education Society’s Arts, Commerce and Science College, Alkuti Tal-Parner Dist- Ahmednagar Department of English Class-SYBA Special-II Understanding Poetry Name of Subject Teacher Sharmishtha Balkrishna Borude</vt:lpstr>
      <vt:lpstr>PowerPoint Presentation</vt:lpstr>
      <vt:lpstr>Speaker-</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 Computer</dc:creator>
  <cp:lastModifiedBy>Sai Computer</cp:lastModifiedBy>
  <cp:revision>11</cp:revision>
  <dcterms:created xsi:type="dcterms:W3CDTF">2023-08-19T06:47:55Z</dcterms:created>
  <dcterms:modified xsi:type="dcterms:W3CDTF">2023-08-24T04:54:45Z</dcterms:modified>
</cp:coreProperties>
</file>